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80" r:id="rId2"/>
    <p:sldId id="274" r:id="rId3"/>
    <p:sldId id="272" r:id="rId4"/>
    <p:sldId id="273" r:id="rId5"/>
    <p:sldId id="275" r:id="rId6"/>
    <p:sldId id="276" r:id="rId7"/>
    <p:sldId id="277" r:id="rId8"/>
    <p:sldId id="271" r:id="rId9"/>
    <p:sldId id="270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7" r:id="rId21"/>
    <p:sldId id="266" r:id="rId22"/>
    <p:sldId id="268" r:id="rId23"/>
    <p:sldId id="278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92554C-50F2-4D08-AEE0-D1C30A88ED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AE104-4179-4071-A78F-CB99821073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ηλιο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572692" cy="6858000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2071671" y="3357562"/>
            <a:ext cx="57864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ΟΙ ΖΩΝΕΣ</a:t>
            </a:r>
          </a:p>
          <a:p>
            <a:pPr algn="ctr"/>
            <a:r>
              <a:rPr lang="el-G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ΑΓΓΕΛΙΚΗ   ΤΣΑΜΠΟΥΡΑΚΗ</a:t>
            </a:r>
          </a:p>
          <a:p>
            <a:pPr algn="ctr"/>
            <a:r>
              <a:rPr lang="el-G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ΑΝΤΩΝΙΑ   ΓΕΩΡΓΑΛΛΗ</a:t>
            </a:r>
          </a:p>
          <a:p>
            <a:pPr algn="ctr"/>
            <a:r>
              <a:rPr lang="el-G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ΚΩΝΣΤΑΝΤΙΝΑ   ΜΑΚΑΤΣΑ</a:t>
            </a:r>
            <a:endParaRPr lang="el-G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3333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214942" y="357166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3333CC"/>
                </a:solidFill>
              </a:rPr>
              <a:t>                   ΟΙ ΖΩΝΕΣ</a:t>
            </a:r>
            <a:endParaRPr lang="el-GR" sz="2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958166" cy="531496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                   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ΚΟΚΚΙΝΟ</a:t>
            </a:r>
            <a:br>
              <a:rPr lang="el-GR" dirty="0" smtClean="0"/>
            </a:br>
            <a:r>
              <a:rPr lang="en-US" dirty="0" smtClean="0"/>
              <a:t>(</a:t>
            </a:r>
            <a:r>
              <a:rPr lang="el-GR" dirty="0" smtClean="0"/>
              <a:t>ΝΗΠΙΑΓΩΓΕΙΟ-ΑΡΧΗ Α΄ΤΑΞΗΣ)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Ξέρω να διαβάζω να μετράω , να γράφω και να κάνω τα αθροίσματα μέχρι το 10.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                       ΛΕΥΚΟ (Α΄ΤΑΞΗ)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βάζω στη σειρά, να συγκρίνω τους αριθμούς από 0-10.</a:t>
            </a:r>
          </a:p>
          <a:p>
            <a:pPr lvl="0"/>
            <a:r>
              <a:rPr lang="el-GR" dirty="0"/>
              <a:t>Ξέρω να προσθέτω και να αναλύω τους αριθμούς μέχρι το 10.</a:t>
            </a:r>
          </a:p>
          <a:p>
            <a:pPr lvl="0"/>
            <a:r>
              <a:rPr lang="el-GR" dirty="0"/>
              <a:t>Ξέρω τους αριθμούς που δείχνουν τη θέση σε μια σειρά.</a:t>
            </a:r>
          </a:p>
          <a:p>
            <a:pPr lvl="0"/>
            <a:r>
              <a:rPr lang="el-GR" dirty="0"/>
              <a:t>Ξέρω να βρίσκω τα διπλά αθροίσματα των αριθμών μέχρι το 10.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ΚΙΤΡΙΝΟ ΑΝΟΙΚΤΟ (Α΄ ΤΑΞΗ)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μετράω, να διαβάζω, να γράφω και να βάζω στη σειρά τους αριθμούς μέχρι το 50.</a:t>
            </a:r>
          </a:p>
          <a:p>
            <a:pPr lvl="0"/>
            <a:r>
              <a:rPr lang="el-GR" dirty="0"/>
              <a:t>Ξέρω να ξεχωρίζω μονάδες από δεκάδες.</a:t>
            </a:r>
          </a:p>
          <a:p>
            <a:pPr lvl="0"/>
            <a:r>
              <a:rPr lang="el-GR" dirty="0"/>
              <a:t>Ξέρω να προσθέτω, να βρίσκω το συμπλήρωμα (ζευγάρια ενός αριθμού</a:t>
            </a:r>
            <a:r>
              <a:rPr lang="el-GR" dirty="0" smtClean="0"/>
              <a:t>) και </a:t>
            </a:r>
            <a:r>
              <a:rPr lang="el-GR" dirty="0"/>
              <a:t>να αφαιρώ.</a:t>
            </a:r>
          </a:p>
          <a:p>
            <a:pPr lvl="0"/>
            <a:r>
              <a:rPr lang="el-GR" dirty="0"/>
              <a:t>Ξέρω να ξεχωρίζω τα σημαδάκια +,-.</a:t>
            </a:r>
          </a:p>
          <a:p>
            <a:pPr lvl="0"/>
            <a:r>
              <a:rPr lang="el-GR" dirty="0"/>
              <a:t>Ξέρω να ανεβαίνω και να κατεβαίνω </a:t>
            </a:r>
            <a:r>
              <a:rPr lang="el-GR" dirty="0" smtClean="0"/>
              <a:t> 2-2,  5-5</a:t>
            </a:r>
            <a:r>
              <a:rPr lang="el-GR" dirty="0"/>
              <a:t>, </a:t>
            </a:r>
            <a:r>
              <a:rPr lang="el-GR" dirty="0" smtClean="0"/>
              <a:t>    10-10 </a:t>
            </a:r>
            <a:r>
              <a:rPr lang="el-GR" dirty="0"/>
              <a:t>από το 0-50.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          ΚΙΤΡΙΝΟ ΣΚΟΥΡΟ (Β΄ΤΑΞΗ)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γράφω, να διαβάζω και να βάζω σε σειρά τους αριθμούς μέχρι το 100.</a:t>
            </a:r>
          </a:p>
          <a:p>
            <a:pPr lvl="0"/>
            <a:r>
              <a:rPr lang="el-GR" dirty="0"/>
              <a:t>Ξέρω να αναλύω, να συγκρίνω και να ξεχωρίζω τις μονάδες από τις δεκάδες στους αριθμούς μέχρι το 100.</a:t>
            </a:r>
          </a:p>
          <a:p>
            <a:pPr lvl="0"/>
            <a:r>
              <a:rPr lang="el-GR" dirty="0"/>
              <a:t>Ξέρω την προπαίδεια του 2,του 5 και του 10.</a:t>
            </a:r>
          </a:p>
          <a:p>
            <a:pPr lvl="0"/>
            <a:r>
              <a:rPr lang="el-GR" dirty="0"/>
              <a:t>Ξέρω την προπαίδεια του 3</a:t>
            </a:r>
            <a:r>
              <a:rPr lang="el-GR" dirty="0" smtClean="0"/>
              <a:t>, 4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Ξέρω να </a:t>
            </a:r>
            <a:r>
              <a:rPr lang="el-GR" dirty="0" smtClean="0"/>
              <a:t>κατεβαίνω (</a:t>
            </a:r>
            <a:r>
              <a:rPr lang="el-GR" dirty="0"/>
              <a:t>μετράω αντίστροφα) 1-1</a:t>
            </a:r>
            <a:r>
              <a:rPr lang="el-GR" dirty="0" smtClean="0"/>
              <a:t>, 2-2</a:t>
            </a:r>
            <a:r>
              <a:rPr lang="el-GR" dirty="0"/>
              <a:t>, 5-5 από το 100-0.</a:t>
            </a:r>
          </a:p>
          <a:p>
            <a:pPr lvl="0"/>
            <a:r>
              <a:rPr lang="el-GR" dirty="0"/>
              <a:t>Ξέρω να υπολογίζω με το νου και να </a:t>
            </a:r>
            <a:r>
              <a:rPr lang="el-GR" dirty="0" smtClean="0"/>
              <a:t>εκτιμώ (να </a:t>
            </a:r>
            <a:r>
              <a:rPr lang="el-GR" dirty="0"/>
              <a:t>βρίσκω ακριβώς ) αθροίσματα.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ΠΟΡΤΟΚΑΛΙ ΖΩΝΗ(ΤΕΛΟΣ Β΄- ΑΡΧΕΣ Γ΄ΤΑΞΗΣ)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Μαθαίνω </a:t>
            </a:r>
            <a:r>
              <a:rPr lang="el-GR" dirty="0"/>
              <a:t>να μετατρέπω, να πλαισιώνω και να συγκρίνω αριθμούς από το 0-100.</a:t>
            </a:r>
          </a:p>
          <a:p>
            <a:pPr lvl="0"/>
            <a:r>
              <a:rPr lang="el-GR" dirty="0"/>
              <a:t>Ξέρω να κατασκευάζω διψήφιους αριθμούς  μικρότερους του 50.</a:t>
            </a:r>
          </a:p>
          <a:p>
            <a:pPr lvl="0"/>
            <a:r>
              <a:rPr lang="el-GR" dirty="0"/>
              <a:t>Ξέρω να βρίσκω τα διπλάσια και τα μισά των αριθμών μέχρι το100.</a:t>
            </a:r>
          </a:p>
          <a:p>
            <a:pPr lvl="0"/>
            <a:r>
              <a:rPr lang="el-GR" dirty="0"/>
              <a:t>Μαθαίνω με πολλούς τρόπους προσθέσεις και αφαιρέσεις μέχρι </a:t>
            </a:r>
            <a:r>
              <a:rPr lang="el-GR" dirty="0" smtClean="0"/>
              <a:t>το 100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   ΠΡΑΣΙΝΟ ΑΝΟΙΚΤΟ (Γ΄ΤΑΞΗ)</a:t>
            </a:r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να απαγγέλλω, να διαβάζω, να γράφω και να βάζω στη σειρά τους φυσικούς αριθμούς μέχρι το 1000.</a:t>
            </a:r>
          </a:p>
          <a:p>
            <a:pPr lvl="0"/>
            <a:r>
              <a:rPr lang="el-GR" dirty="0" smtClean="0"/>
              <a:t>Ξέρω να εκτελώ τις πράξεις της πρόσθεσης, της αφαίρεσης και του πολλαπλασιασμού με αριθμούς έως το 100.</a:t>
            </a:r>
          </a:p>
          <a:p>
            <a:pPr lvl="0"/>
            <a:r>
              <a:rPr lang="el-GR" dirty="0" smtClean="0"/>
              <a:t>Ξέρω να κάνω πρόσθεση με κρατούμενο και αφαίρεση με δανεικό.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    ΠΡΑΣΙΝΟ ΣΚΟΥΡΟ (Γ΄ΤΑΞΗ)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μετατρέπω, να συγκρίνω και να πλαισιώνω αριθμούς μέχρι το 1000.</a:t>
            </a:r>
          </a:p>
          <a:p>
            <a:pPr lvl="0"/>
            <a:r>
              <a:rPr lang="el-GR" dirty="0"/>
              <a:t>Ξέρω  να χρησιμοποιώ την </a:t>
            </a:r>
            <a:r>
              <a:rPr lang="el-GR" dirty="0" err="1"/>
              <a:t>αντιμεταθετική</a:t>
            </a:r>
            <a:r>
              <a:rPr lang="el-GR" dirty="0"/>
              <a:t> και </a:t>
            </a:r>
            <a:r>
              <a:rPr lang="el-GR" dirty="0" err="1"/>
              <a:t>προσεταιριστική</a:t>
            </a:r>
            <a:r>
              <a:rPr lang="el-GR" dirty="0"/>
              <a:t> ιδιότητα στην πρόσθεση και τον πολλαπλασιασμό.</a:t>
            </a:r>
          </a:p>
          <a:p>
            <a:pPr lvl="0"/>
            <a:r>
              <a:rPr lang="el-GR" dirty="0"/>
              <a:t>Μαθαίνω τη διαίρεση ως αφαίρεση </a:t>
            </a:r>
          </a:p>
          <a:p>
            <a:pPr lvl="0"/>
            <a:r>
              <a:rPr lang="el-GR" dirty="0"/>
              <a:t>Μαθαίνω τις προπαίδειες του 6,7,8,9,11.</a:t>
            </a:r>
          </a:p>
          <a:p>
            <a:pPr lvl="0"/>
            <a:r>
              <a:rPr lang="el-GR" dirty="0"/>
              <a:t>Ξέρω να μετράω αντίστροφα 2-2, 5-5, 100-100 μέχρι το 1000.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dirty="0" smtClean="0"/>
              <a:t>           ΠΡΑΣΙΝΟ ΣΚΟΥΡΟ – ΜΠΛΕ ΑΝΟΙΧΤΟ   (Δ΄ΤΑΞΗ)</a:t>
            </a:r>
            <a:endParaRPr lang="el-GR" dirty="0"/>
          </a:p>
          <a:p>
            <a:pPr lvl="0"/>
            <a:r>
              <a:rPr lang="el-GR" dirty="0"/>
              <a:t>Ξέρω να κάνω προσθέσεις και αφαιρέσεις με κρατούμενο.</a:t>
            </a:r>
          </a:p>
          <a:p>
            <a:pPr lvl="0"/>
            <a:r>
              <a:rPr lang="el-GR" dirty="0"/>
              <a:t>Ξέρω να διαβάζω, να γράφω και να μετατρέπω αριθμούς μέχρι το 1.000.000.</a:t>
            </a:r>
          </a:p>
          <a:p>
            <a:pPr lvl="0"/>
            <a:r>
              <a:rPr lang="el-GR" dirty="0"/>
              <a:t>Ξέρω να συγκρίνω, να βάζω σε σειρά και να πλαισιώνω τους αριθμούς μέχρι το 1.000.000.</a:t>
            </a:r>
          </a:p>
          <a:p>
            <a:pPr lvl="0"/>
            <a:r>
              <a:rPr lang="el-GR" dirty="0"/>
              <a:t>Ξέρω να πολλαπλασιάζω με πολλούς τρόπους και πολλά ψηφία.</a:t>
            </a:r>
          </a:p>
          <a:p>
            <a:pPr lvl="0"/>
            <a:r>
              <a:rPr lang="el-GR" dirty="0"/>
              <a:t>Ξέρω να διαιρώ με πολλούς τρόπους και με υπόλοιπο.</a:t>
            </a:r>
          </a:p>
          <a:p>
            <a:pPr lvl="0"/>
            <a:r>
              <a:rPr lang="el-GR" dirty="0"/>
              <a:t>Ξέρω να πολλαπλασιάζω δεκαδικούς αριθμούς με 10, 100, 1000.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   ΜΠΛΕ ΣΚΟΥΡΟ  (Δ΄ΤΑΞΗ)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διαβάζω, να γράφω και να βάζω σε σειρά τους δεκαδικούς αριθμούς </a:t>
            </a:r>
            <a:r>
              <a:rPr lang="el-GR" dirty="0" smtClean="0"/>
              <a:t>μέχρι </a:t>
            </a:r>
            <a:r>
              <a:rPr lang="el-GR" dirty="0"/>
              <a:t>το </a:t>
            </a:r>
            <a:r>
              <a:rPr lang="el-GR" dirty="0" smtClean="0"/>
              <a:t>100.</a:t>
            </a:r>
            <a:endParaRPr lang="el-GR" dirty="0"/>
          </a:p>
          <a:p>
            <a:pPr lvl="0"/>
            <a:r>
              <a:rPr lang="el-GR" dirty="0"/>
              <a:t>Ξέρω να τους συγκρίνω και να τους εντάσσω σε σχέση με δύο ακέραιους.</a:t>
            </a:r>
          </a:p>
          <a:p>
            <a:pPr lvl="0"/>
            <a:r>
              <a:rPr lang="el-GR" dirty="0"/>
              <a:t>Ξέρω να υπολογίζω με συμμιγείς και δεκαδικούς.</a:t>
            </a:r>
          </a:p>
          <a:p>
            <a:pPr lvl="0"/>
            <a:r>
              <a:rPr lang="el-GR" dirty="0"/>
              <a:t>Ξέρω να πολλαπλασιάζω με τριψήφιο πολλαπλασιαστή.</a:t>
            </a:r>
          </a:p>
          <a:p>
            <a:pPr lvl="0"/>
            <a:r>
              <a:rPr lang="el-GR" dirty="0"/>
              <a:t>Ξέρω να διαιρώ με διψήφιο διαιρέτη.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              ΜΠΛΕ ΣΚΟΥΡΟ- ΚΑΦΕ ΑΝΟΙΧΤΟ (Ε΄ΤΑΞΗ)</a:t>
            </a:r>
            <a:endParaRPr lang="el-GR" dirty="0"/>
          </a:p>
          <a:p>
            <a:pPr lvl="0"/>
            <a:r>
              <a:rPr lang="el-GR" dirty="0"/>
              <a:t>Ξέρω </a:t>
            </a:r>
            <a:r>
              <a:rPr lang="el-GR" dirty="0" smtClean="0"/>
              <a:t>να απαγγέλλω</a:t>
            </a:r>
            <a:r>
              <a:rPr lang="el-GR" dirty="0"/>
              <a:t>, να διαβάζω, να γράφω, να διατάσσω και να πλαισιώνω φυσικούς αριθμούς μέχρι το 1.000.000.000, κλασματικούς και δεκαδικούς αριθμούς.</a:t>
            </a:r>
          </a:p>
          <a:p>
            <a:pPr lvl="0"/>
            <a:r>
              <a:rPr lang="el-GR" dirty="0"/>
              <a:t>Ξέρω να αναγνωρίζω την αξία της θέσης των αριθμών στο δεκαδικό σύστημα αρίθμησης.</a:t>
            </a:r>
          </a:p>
          <a:p>
            <a:pPr lvl="0"/>
            <a:r>
              <a:rPr lang="el-GR" dirty="0"/>
              <a:t>Ξέρω να στρογγυλοποιώ τους αριθμούς και να εκτιμώ αποτελέσματα πράξεων.</a:t>
            </a:r>
          </a:p>
          <a:p>
            <a:pPr lvl="0"/>
            <a:r>
              <a:rPr lang="el-GR" dirty="0"/>
              <a:t>Ξέρω να εκτελώ τις πράξεις της πρόσθεσης, της αφαίρεσης, του πολλαπλασιασμού και της διαίρεσης φυσικών, κλασματικών και δεκαδικών αριθμών.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‘‘Ο Ι     Ζ Ω Ν Ε Σ’’</a:t>
            </a:r>
          </a:p>
        </p:txBody>
      </p:sp>
      <p:pic>
        <p:nvPicPr>
          <p:cNvPr id="4" name="3 - Εικόνα" descr="παρέ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429000"/>
            <a:ext cx="535785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l-GR" dirty="0" smtClean="0"/>
              <a:t>Ξέρω να εκτελώ πρόσθεση και αφαίρεση συμμιγών αριθμών.</a:t>
            </a:r>
          </a:p>
          <a:p>
            <a:pPr lvl="0"/>
            <a:r>
              <a:rPr lang="el-GR" dirty="0" smtClean="0"/>
              <a:t>Μαθαίνω να βρίσκω το μέσο όρο.</a:t>
            </a:r>
          </a:p>
          <a:p>
            <a:pPr lvl="0"/>
            <a:r>
              <a:rPr lang="el-GR" dirty="0" smtClean="0"/>
              <a:t>Μαθαίνω να εκφράζω το μέρος μιας ποσότητας ως ποσοστό επί τοις εκατό%.</a:t>
            </a:r>
          </a:p>
          <a:p>
            <a:pPr lvl="0"/>
            <a:r>
              <a:rPr lang="el-GR" dirty="0" smtClean="0"/>
              <a:t>Ξέρω να αναγνωρίζω τους αντίστροφους αριθμούς.</a:t>
            </a:r>
          </a:p>
          <a:p>
            <a:pPr lvl="0"/>
            <a:r>
              <a:rPr lang="el-GR" dirty="0" smtClean="0"/>
              <a:t>Μαθαίνω να βρίσκω τους διαιρέτες των αριθμών και το Ε.Κ.Π. τους.</a:t>
            </a:r>
          </a:p>
          <a:p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2555776" y="548680"/>
            <a:ext cx="4248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l-GR" dirty="0"/>
              <a:t>ΚΑΦΕ ΣΚΟΥΡΟ (Ε΄ΤΑΞΗ)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8115328" cy="4429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              </a:t>
            </a:r>
          </a:p>
          <a:p>
            <a:pPr lvl="0"/>
            <a:r>
              <a:rPr lang="el-GR" dirty="0" smtClean="0"/>
              <a:t>Ξέρω </a:t>
            </a:r>
            <a:r>
              <a:rPr lang="el-GR" dirty="0"/>
              <a:t>να συγκρίνω και να μετατρέπω δεκαδικούς  σε κλάσματα και αντίστροφα.</a:t>
            </a:r>
          </a:p>
          <a:p>
            <a:pPr lvl="0"/>
            <a:r>
              <a:rPr lang="el-GR" dirty="0"/>
              <a:t>Μαθαίνω να κάνω πράξεις σε μεικτές αριθμητικές παραστάσεις.</a:t>
            </a:r>
          </a:p>
          <a:p>
            <a:pPr lvl="0"/>
            <a:r>
              <a:rPr lang="el-GR" dirty="0"/>
              <a:t>Μαθαίνω να βρίσκω το Μ.Κ.Δ. </a:t>
            </a:r>
          </a:p>
          <a:p>
            <a:pPr lvl="0"/>
            <a:r>
              <a:rPr lang="el-GR" dirty="0"/>
              <a:t>Ξέρω ποιοι αριθμοί διαιρούνται με 2,3,4,5,9,10,25.</a:t>
            </a:r>
          </a:p>
          <a:p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2699792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ΚΑΦΕ ΣΚΟΥΡΟ – ΜΩΒ (ΒΙΟΛΕΤΙ)  </a:t>
            </a:r>
            <a:r>
              <a:rPr lang="en-US" dirty="0" smtClean="0"/>
              <a:t>      </a:t>
            </a:r>
            <a:r>
              <a:rPr lang="el-GR" dirty="0" smtClean="0"/>
              <a:t>(ΣΤ΄ΤΑΞΗ)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l-GR" dirty="0" smtClean="0"/>
              <a:t>Μαθαίνω τους πρώτους και σύνθετους αριθμούς και να αναλύω έναν αριθμό σε γινόμενο πρώτων παραγόντων.</a:t>
            </a:r>
          </a:p>
          <a:p>
            <a:pPr lvl="0"/>
            <a:r>
              <a:rPr lang="el-GR" dirty="0" smtClean="0"/>
              <a:t>Ξέρω να διαβάζω, να γράφω και να υπολογίζω τις δυνάμεις ενός αριθμού.</a:t>
            </a:r>
          </a:p>
          <a:p>
            <a:pPr lvl="0"/>
            <a:r>
              <a:rPr lang="el-GR" dirty="0" smtClean="0"/>
              <a:t>Ξέρω να βρίσκω το ανάπτυγμα ενός αριθμού με βάση τις δυνάμεις του 10.</a:t>
            </a:r>
          </a:p>
          <a:p>
            <a:pPr lvl="0"/>
            <a:r>
              <a:rPr lang="el-GR" dirty="0" smtClean="0"/>
              <a:t>Μαθαίνω να βρίσκω τον άγνωστο </a:t>
            </a:r>
            <a:r>
              <a:rPr lang="en-US" dirty="0" smtClean="0"/>
              <a:t>x</a:t>
            </a:r>
            <a:r>
              <a:rPr lang="el-GR" dirty="0" smtClean="0"/>
              <a:t> σε αριθμητικές παραστάσεις.</a:t>
            </a:r>
          </a:p>
          <a:p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3131840" y="404664"/>
            <a:ext cx="2451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ΜΑΥΡΟ   ( ΣΤ΄ΤΑΞΗ)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ΓΑΤ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9977">
            <a:off x="5651850" y="2717479"/>
            <a:ext cx="3088208" cy="3302225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1142976" y="428604"/>
            <a:ext cx="609654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Ευχαριστούμε </a:t>
            </a:r>
          </a:p>
          <a:p>
            <a:pPr algn="ctr"/>
            <a:r>
              <a:rPr lang="el-G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για την </a:t>
            </a:r>
            <a:r>
              <a:rPr lang="el-G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προσ</a:t>
            </a:r>
            <a:r>
              <a:rPr lang="el-G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οχή </a:t>
            </a:r>
          </a:p>
          <a:p>
            <a:pPr algn="ctr"/>
            <a:r>
              <a:rPr lang="el-G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σας !!!</a:t>
            </a:r>
            <a:endParaRPr lang="el-G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6400800" cy="5857916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Οι ζωνεσ</a:t>
            </a:r>
          </a:p>
          <a:p>
            <a:endParaRPr lang="el-GR" sz="2400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2400" cap="none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2400" cap="none" dirty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l-GR" sz="2400" cap="none" dirty="0" smtClean="0"/>
              <a:t>Στόχοι απλουστευμένοι και κατανοητοί από τους ίδιους τους μαθητές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l-GR" sz="2400" cap="none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l-GR" sz="2400" cap="none" dirty="0" smtClean="0"/>
              <a:t>Ο μαθητής συμμετέχει ενεργά στη μάθηση και στη </a:t>
            </a:r>
            <a:r>
              <a:rPr lang="el-GR" sz="2400" cap="none" dirty="0" err="1" smtClean="0"/>
              <a:t>στοχοθεσία</a:t>
            </a:r>
            <a:endParaRPr lang="el-GR" sz="2400" cap="none" dirty="0" smtClean="0"/>
          </a:p>
          <a:p>
            <a:pPr marL="342900" indent="-342900">
              <a:buFont typeface="Wingdings" pitchFamily="2" charset="2"/>
              <a:buChar char="Ø"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215106"/>
          </a:xfrm>
        </p:spPr>
        <p:txBody>
          <a:bodyPr/>
          <a:lstStyle/>
          <a:p>
            <a:pPr marL="342900" indent="-342900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l-G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Διασφαλίζεται η διαδικασία σε μια τάξη πολλών ταχυτήτων</a:t>
            </a: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Δίνονται  λύσεις στην εξατομικευμένη διδασκαλία</a:t>
            </a: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Προωθείται η αλληλοδιδακτική μέθοδος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571504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l-GR" sz="2400" cap="none" dirty="0" smtClean="0"/>
              <a:t>Σε σύντομο χρονικό διάστημα οι μαθητές κατακτούν σταδιακά  μαθησιακούς στόχους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cap="none" dirty="0" smtClean="0"/>
              <a:t>Βιώνουν  συναισθήματα επιτυχίας και χαράς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cap="none" dirty="0" smtClean="0"/>
              <a:t> Τονώνεται η αυτοπεποίθηση και η αυτοεικόνα  τους</a:t>
            </a:r>
            <a:endParaRPr lang="en-US" sz="2400" cap="none" dirty="0" smtClean="0"/>
          </a:p>
          <a:p>
            <a:pPr marL="457200" indent="-457200"/>
            <a:endParaRPr lang="el-GR" sz="4800" cap="none" dirty="0"/>
          </a:p>
        </p:txBody>
      </p:sp>
      <p:pic>
        <p:nvPicPr>
          <p:cNvPr id="4" name="3 - Εικόνα" descr="studen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643314"/>
            <a:ext cx="6500858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5741882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            </a:t>
            </a:r>
            <a:r>
              <a:rPr lang="el-GR" b="1" dirty="0" smtClean="0">
                <a:solidFill>
                  <a:srgbClr val="FF0000"/>
                </a:solidFill>
              </a:rPr>
              <a:t>Διαφορετικά χρώματα ζωνών :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Στα διαφορετικά μαθήματα</a:t>
            </a:r>
          </a:p>
          <a:p>
            <a:pPr>
              <a:buNone/>
            </a:pP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           Σε διαφορετικές έννοιες - ενότητες του ίδιου μαθήματος </a:t>
            </a:r>
          </a:p>
          <a:p>
            <a:pPr>
              <a:buNone/>
            </a:pP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3 - Εικόνα" descr="πλέγμ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500438"/>
            <a:ext cx="657229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429684" cy="4357718"/>
          </a:xfrm>
        </p:spPr>
        <p:txBody>
          <a:bodyPr>
            <a:normAutofit fontScale="92500" lnSpcReduction="10000"/>
          </a:bodyPr>
          <a:lstStyle/>
          <a:p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Οι χρωματιστές ζώνες εφαρμόζονται με τη βοήθεια του ‘‘Συμβουλίου της Τάξης’’ και σκιαγραφούν τη γενικότερη εικόνα  του μαθητή ως προς τη:</a:t>
            </a:r>
          </a:p>
          <a:p>
            <a:endParaRPr lang="el-GR" cap="none" dirty="0" smtClean="0"/>
          </a:p>
          <a:p>
            <a:pPr>
              <a:buFont typeface="Wingdings" pitchFamily="2" charset="2"/>
              <a:buChar char="ü"/>
            </a:pPr>
            <a:endParaRPr lang="el-GR" sz="2000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Συμμετοχικότητα</a:t>
            </a:r>
          </a:p>
          <a:p>
            <a:pPr>
              <a:buFont typeface="Wingdings" pitchFamily="2" charset="2"/>
              <a:buChar char="ü"/>
            </a:pPr>
            <a:endParaRPr lang="el-GR" sz="2000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Επικοινωνία</a:t>
            </a:r>
          </a:p>
          <a:p>
            <a:pPr>
              <a:buFont typeface="Wingdings" pitchFamily="2" charset="2"/>
              <a:buChar char="ü"/>
            </a:pPr>
            <a:endParaRPr lang="el-GR" sz="2000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Συνεργασία</a:t>
            </a:r>
          </a:p>
          <a:p>
            <a:pPr>
              <a:buFont typeface="Wingdings" pitchFamily="2" charset="2"/>
              <a:buChar char="ü"/>
            </a:pPr>
            <a:endParaRPr lang="el-GR" sz="2000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Αλληλεγγύη</a:t>
            </a:r>
          </a:p>
          <a:p>
            <a:pPr>
              <a:buFont typeface="Wingdings" pitchFamily="2" charset="2"/>
              <a:buChar char="ü"/>
            </a:pPr>
            <a:endParaRPr lang="el-GR" sz="2000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000" cap="none" dirty="0" smtClean="0">
                <a:solidFill>
                  <a:schemeClr val="accent3">
                    <a:lumMod val="75000"/>
                  </a:schemeClr>
                </a:solidFill>
              </a:rPr>
              <a:t>Πρωτοβουλία</a:t>
            </a:r>
          </a:p>
          <a:p>
            <a:endParaRPr lang="el-GR" cap="none" dirty="0" smtClean="0"/>
          </a:p>
          <a:p>
            <a:endParaRPr lang="el-GR" cap="none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36118" cy="642942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ΔΗΜΙΟΥΡΓΙΑ  ΧΡΩΜΑΤΩΝ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503920" cy="4572000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sz="2400" dirty="0" smtClean="0"/>
              <a:t>Το χρώμα που τελειώνει μια τάξη είναι και το χρώμα που ξεκινάει η επόμενη. </a:t>
            </a:r>
          </a:p>
          <a:p>
            <a:r>
              <a:rPr lang="el-GR" sz="2400" dirty="0" smtClean="0"/>
              <a:t>Α΄-Β΄: κόκκινη, άσπρη, κίτρινη και πορτοκαλί ζώνη</a:t>
            </a:r>
          </a:p>
          <a:p>
            <a:r>
              <a:rPr lang="el-GR" sz="2400" dirty="0" smtClean="0"/>
              <a:t>Γ΄: πορτοκαλί, ανοιχτό πράσινο, σκούρο πράσινο </a:t>
            </a:r>
          </a:p>
          <a:p>
            <a:r>
              <a:rPr lang="el-GR" sz="2400" dirty="0" smtClean="0"/>
              <a:t>Δ΄: σκούρο πράσινο, μπλε ανοιχτό και μπλε σκούρο </a:t>
            </a:r>
          </a:p>
          <a:p>
            <a:r>
              <a:rPr lang="el-GR" sz="2400" dirty="0" smtClean="0"/>
              <a:t>Ε΄: μπλε σκούρο, καφέ ανοιχτό και καφέ σκούρο</a:t>
            </a:r>
          </a:p>
          <a:p>
            <a:r>
              <a:rPr lang="el-GR" sz="2400" dirty="0" err="1" smtClean="0"/>
              <a:t>Στ΄</a:t>
            </a:r>
            <a:r>
              <a:rPr lang="el-GR" sz="2400" dirty="0" smtClean="0"/>
              <a:t>: καφέ σκούρο, μωβ (βιολετί) και μαύρο</a:t>
            </a:r>
          </a:p>
          <a:p>
            <a:pPr>
              <a:buNone/>
            </a:pP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- Εικόνα" descr="rainb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572008"/>
            <a:ext cx="7929618" cy="1714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αποχρώσεις μας βοηθούν στην περίπτωση που σε κάποια δεξιότητα έχουμε πολλούς στόχους και θα θέλαμε να τους μοιράσουμε καλύτερα.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σημαντικό είναι να συγχρονιστούμε στα χρώματα που ξεκινάει μια τάξη για να έχουμε έναν κοινό κώδικα επικοινωνίας.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</TotalTime>
  <Words>981</Words>
  <Application>Microsoft Office PowerPoint</Application>
  <PresentationFormat>Προβολή στην οθόνη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Δημοτικός</vt:lpstr>
      <vt:lpstr>Διαφάνεια 1</vt:lpstr>
      <vt:lpstr>‘‘Ο Ι     Ζ Ω Ν Ε Σ’’</vt:lpstr>
      <vt:lpstr>Διαφάνεια 3</vt:lpstr>
      <vt:lpstr>Διαφάνεια 4</vt:lpstr>
      <vt:lpstr>Διαφάνεια 5</vt:lpstr>
      <vt:lpstr>Διαφάνεια 6</vt:lpstr>
      <vt:lpstr>Διαφάνεια 7</vt:lpstr>
      <vt:lpstr>ΔΗΜΙΟΥΡΓΙΑ  ΧΡΩΜΑΤΩΝ</vt:lpstr>
      <vt:lpstr>Διαφάνεια 9</vt:lpstr>
      <vt:lpstr>                                ΚΟΚΚΙΝΟ (ΝΗΠΙΑΓΩΓΕΙΟ-ΑΡΧΗ Α΄ΤΑΞΗΣ)    Ξέρω να διαβάζω να μετράω , να γράφω και να κάνω τα αθροίσματα μέχρι το 10. 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ΚΟΚΚΙΝΗ ΖΩΝΗ Ξέρω να διαβάζω να μετράω , να γράφω και να κάνω τα αθροίσματα μέχρι το 10.</dc:title>
  <dc:creator>user</dc:creator>
  <cp:lastModifiedBy>user</cp:lastModifiedBy>
  <cp:revision>91</cp:revision>
  <dcterms:created xsi:type="dcterms:W3CDTF">2019-01-18T13:25:36Z</dcterms:created>
  <dcterms:modified xsi:type="dcterms:W3CDTF">2019-03-07T22:14:58Z</dcterms:modified>
</cp:coreProperties>
</file>